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Source Code Pro"/>
      <p:regular r:id="rId23"/>
      <p:bold r:id="rId24"/>
      <p:italic r:id="rId25"/>
      <p:boldItalic r:id="rId26"/>
    </p:embeddedFont>
    <p:embeddedFont>
      <p:font typeface="Oswald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SourceCodePro-bold.fntdata"/><Relationship Id="rId23" Type="http://schemas.openxmlformats.org/officeDocument/2006/relationships/font" Target="fonts/SourceCodePr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ourceCodePro-boldItalic.fntdata"/><Relationship Id="rId25" Type="http://schemas.openxmlformats.org/officeDocument/2006/relationships/font" Target="fonts/SourceCodePro-italic.fntdata"/><Relationship Id="rId28" Type="http://schemas.openxmlformats.org/officeDocument/2006/relationships/font" Target="fonts/Oswald-bold.fntdata"/><Relationship Id="rId27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58f53e4cad_0_10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58f53e4cad_0_10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83bc7eb86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83bc7eb86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c6f80d1ff_0_5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c6f80d1f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83bc7eb86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83bc7eb86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06475" y="126060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FCE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1260600"/>
          </a:xfrm>
          <a:prstGeom prst="rect">
            <a:avLst/>
          </a:prstGeom>
          <a:solidFill>
            <a:srgbClr val="FCE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66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6" name="Google Shape;5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" name="Google Shape;5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" name="Google Shape;5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2"/>
          <p:cNvSpPr/>
          <p:nvPr/>
        </p:nvSpPr>
        <p:spPr>
          <a:xfrm>
            <a:off x="953223" y="1033375"/>
            <a:ext cx="522600" cy="36900"/>
          </a:xfrm>
          <a:prstGeom prst="roundRect">
            <a:avLst>
              <a:gd fmla="val 0" name="adj"/>
            </a:avLst>
          </a:prstGeom>
          <a:solidFill>
            <a:srgbClr val="5959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2"/>
          <p:cNvSpPr/>
          <p:nvPr/>
        </p:nvSpPr>
        <p:spPr>
          <a:xfrm>
            <a:off x="1475950" y="1033375"/>
            <a:ext cx="522600" cy="36900"/>
          </a:xfrm>
          <a:prstGeom prst="roundRect">
            <a:avLst>
              <a:gd fmla="val 0" name="adj"/>
            </a:avLst>
          </a:prstGeom>
          <a:solidFill>
            <a:srgbClr val="FCE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/>
          <p:nvPr/>
        </p:nvSpPr>
        <p:spPr>
          <a:xfrm>
            <a:off x="0" y="553400"/>
            <a:ext cx="9144000" cy="1237800"/>
          </a:xfrm>
          <a:prstGeom prst="rect">
            <a:avLst/>
          </a:prstGeom>
          <a:solidFill>
            <a:srgbClr val="FCE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3"/>
          <p:cNvSpPr txBox="1"/>
          <p:nvPr>
            <p:ph type="title"/>
          </p:nvPr>
        </p:nvSpPr>
        <p:spPr>
          <a:xfrm>
            <a:off x="142725" y="854175"/>
            <a:ext cx="85206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6" name="Google Shape;66;p13"/>
          <p:cNvSpPr txBox="1"/>
          <p:nvPr/>
        </p:nvSpPr>
        <p:spPr>
          <a:xfrm>
            <a:off x="325700" y="2206125"/>
            <a:ext cx="5684400" cy="21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Title:</a:t>
            </a:r>
            <a:br>
              <a:rPr lang="en"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en"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	Subtitle</a:t>
            </a:r>
            <a:endParaRPr sz="18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FCE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429348" y="449975"/>
            <a:ext cx="522600" cy="36900"/>
          </a:xfrm>
          <a:prstGeom prst="roundRect">
            <a:avLst>
              <a:gd fmla="val 0" name="adj"/>
            </a:avLst>
          </a:prstGeom>
          <a:solidFill>
            <a:srgbClr val="5959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952075" y="449975"/>
            <a:ext cx="522600" cy="36900"/>
          </a:xfrm>
          <a:prstGeom prst="roundRect">
            <a:avLst>
              <a:gd fmla="val 0" name="adj"/>
            </a:avLst>
          </a:prstGeom>
          <a:solidFill>
            <a:srgbClr val="FCE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548425" y="600575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/>
          <p:nvPr/>
        </p:nvSpPr>
        <p:spPr>
          <a:xfrm>
            <a:off x="465073" y="480350"/>
            <a:ext cx="522600" cy="36900"/>
          </a:xfrm>
          <a:prstGeom prst="roundRect">
            <a:avLst>
              <a:gd fmla="val 0" name="adj"/>
            </a:avLst>
          </a:prstGeom>
          <a:solidFill>
            <a:srgbClr val="5959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/>
          <p:nvPr/>
        </p:nvSpPr>
        <p:spPr>
          <a:xfrm>
            <a:off x="987800" y="480350"/>
            <a:ext cx="522600" cy="36900"/>
          </a:xfrm>
          <a:prstGeom prst="roundRect">
            <a:avLst>
              <a:gd fmla="val 0" name="adj"/>
            </a:avLst>
          </a:prstGeom>
          <a:solidFill>
            <a:srgbClr val="FCE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Google Shape;36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7" name="Google Shape;37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0" name="Google Shape;40;p7"/>
          <p:cNvCxnSpPr/>
          <p:nvPr/>
        </p:nvCxnSpPr>
        <p:spPr>
          <a:xfrm>
            <a:off x="8041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8"/>
          <p:cNvSpPr/>
          <p:nvPr/>
        </p:nvSpPr>
        <p:spPr>
          <a:xfrm>
            <a:off x="729100" y="3883075"/>
            <a:ext cx="828900" cy="453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reflection blurRad="0" dir="5400000" dist="38100" endA="0" endPos="30000" fadeDir="5400012" kx="0" rotWithShape="0" algn="bl" stA="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2" type="body"/>
          </p:nvPr>
        </p:nvSpPr>
        <p:spPr>
          <a:xfrm>
            <a:off x="4939500" y="724200"/>
            <a:ext cx="3837000" cy="219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" name="Google Shape;5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duaaArrasheed/Research-Project-Road-Ready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5.xml"/><Relationship Id="rId5" Type="http://schemas.openxmlformats.org/officeDocument/2006/relationships/slide" Target="/ppt/slides/slide7.xml"/><Relationship Id="rId6" Type="http://schemas.openxmlformats.org/officeDocument/2006/relationships/slide" Target="/ppt/slides/slide8.xml"/><Relationship Id="rId7" Type="http://schemas.openxmlformats.org/officeDocument/2006/relationships/slide" Target="/ppt/slides/slide9.xml"/><Relationship Id="rId8" Type="http://schemas.openxmlformats.org/officeDocument/2006/relationships/slide" Target="/ppt/slides/slide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aWiFsYLy1TwJzbU2djmwlQC-OBDZ0Qq_/view" TargetMode="External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DEE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CE138"/>
                </a:solidFill>
              </a:rPr>
              <a:t>Road</a:t>
            </a:r>
            <a:r>
              <a:rPr lang="en" sz="3000"/>
              <a:t>Ready</a:t>
            </a:r>
            <a:endParaRPr sz="3000"/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Your web platform connects learners with driving instructors and provides tools for practicing theory tests and tracking progress.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Open Chromebook laptop computer"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9700" y="989225"/>
            <a:ext cx="4118623" cy="2280776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/>
          <p:nvPr/>
        </p:nvSpPr>
        <p:spPr>
          <a:xfrm>
            <a:off x="2375" y="16675"/>
            <a:ext cx="9144000" cy="309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4" name="Google Shape;134;p23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" name="Google Shape;135;p23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6" name="Google Shape;136;p23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CE138"/>
                </a:solidFill>
              </a:rPr>
              <a:t>Now</a:t>
            </a:r>
            <a:endParaRPr b="1" sz="2100">
              <a:solidFill>
                <a:srgbClr val="FCE138"/>
              </a:solidFill>
            </a:endParaRPr>
          </a:p>
        </p:txBody>
      </p:sp>
      <p:sp>
        <p:nvSpPr>
          <p:cNvPr id="137" name="Google Shape;137;p23"/>
          <p:cNvSpPr txBox="1"/>
          <p:nvPr>
            <p:ph idx="4294967295" type="body"/>
          </p:nvPr>
        </p:nvSpPr>
        <p:spPr>
          <a:xfrm>
            <a:off x="318844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Practice for Theory Exams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Student Readiness Progress</a:t>
            </a:r>
            <a:endParaRPr sz="1200"/>
          </a:p>
        </p:txBody>
      </p:sp>
      <p:sp>
        <p:nvSpPr>
          <p:cNvPr id="138" name="Google Shape;138;p23"/>
          <p:cNvSpPr txBox="1"/>
          <p:nvPr>
            <p:ph idx="4294967295" type="body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CE138"/>
                </a:solidFill>
              </a:rPr>
              <a:t>Future</a:t>
            </a:r>
            <a:endParaRPr b="1" sz="2100">
              <a:solidFill>
                <a:srgbClr val="FCE138"/>
              </a:solidFill>
            </a:endParaRPr>
          </a:p>
        </p:txBody>
      </p:sp>
      <p:sp>
        <p:nvSpPr>
          <p:cNvPr id="139" name="Google Shape;139;p23"/>
          <p:cNvSpPr txBox="1"/>
          <p:nvPr>
            <p:ph idx="4294967295" type="body"/>
          </p:nvPr>
        </p:nvSpPr>
        <p:spPr>
          <a:xfrm>
            <a:off x="4825250" y="4141625"/>
            <a:ext cx="3999900" cy="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Payment feature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Mobile app version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Online driving license session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Driving lessons booking</a:t>
            </a:r>
            <a:endParaRPr sz="12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140" name="Google Shape;1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425" y="2509663"/>
            <a:ext cx="1935260" cy="925074"/>
          </a:xfrm>
          <a:prstGeom prst="rect">
            <a:avLst/>
          </a:prstGeom>
          <a:noFill/>
          <a:ln>
            <a:noFill/>
          </a:ln>
          <a:effectLst>
            <a:outerShdw blurRad="8572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41" name="Google Shape;14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425" y="400450"/>
            <a:ext cx="3891001" cy="1998801"/>
          </a:xfrm>
          <a:prstGeom prst="rect">
            <a:avLst/>
          </a:prstGeom>
          <a:noFill/>
          <a:ln>
            <a:noFill/>
          </a:ln>
          <a:effectLst>
            <a:outerShdw rotWithShape="0" algn="bl" dir="600000" dist="19050">
              <a:srgbClr val="000000">
                <a:alpha val="27000"/>
              </a:srgbClr>
            </a:outerShdw>
          </a:effectLst>
        </p:spPr>
      </p:pic>
      <p:pic>
        <p:nvPicPr>
          <p:cNvPr descr="Portrait-oriented black smaptphone" id="142" name="Google Shape;142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38000" y="400675"/>
            <a:ext cx="1675825" cy="2819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66825" y="2499900"/>
            <a:ext cx="1851923" cy="944599"/>
          </a:xfrm>
          <a:prstGeom prst="rect">
            <a:avLst/>
          </a:prstGeom>
          <a:noFill/>
          <a:ln>
            <a:noFill/>
          </a:ln>
          <a:effectLst>
            <a:outerShdw blurRad="8572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descr="Portrait-oriented black smaptphone" id="144" name="Google Shape;14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49325" y="811075"/>
            <a:ext cx="1675825" cy="2819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26338" y="652275"/>
            <a:ext cx="1499150" cy="2316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230975" y="1046125"/>
            <a:ext cx="1499150" cy="231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idx="4294967295" type="title"/>
          </p:nvPr>
        </p:nvSpPr>
        <p:spPr>
          <a:xfrm>
            <a:off x="861600" y="0"/>
            <a:ext cx="8282400" cy="89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 Further: </a:t>
            </a:r>
            <a:endParaRPr/>
          </a:p>
        </p:txBody>
      </p:sp>
      <p:sp>
        <p:nvSpPr>
          <p:cNvPr id="152" name="Google Shape;152;p24"/>
          <p:cNvSpPr txBox="1"/>
          <p:nvPr/>
        </p:nvSpPr>
        <p:spPr>
          <a:xfrm>
            <a:off x="1017025" y="1434900"/>
            <a:ext cx="3641100" cy="21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Oswald"/>
              <a:buChar char="➔"/>
            </a:pPr>
            <a:r>
              <a:rPr lang="en" sz="22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GitHub repo:</a:t>
            </a:r>
            <a:endParaRPr sz="22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u="sng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Road Ready Link</a:t>
            </a:r>
            <a:endParaRPr sz="22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>
            <p:ph type="title"/>
          </p:nvPr>
        </p:nvSpPr>
        <p:spPr>
          <a:xfrm>
            <a:off x="520975" y="544275"/>
            <a:ext cx="7176000" cy="398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Raleway"/>
                <a:ea typeface="Raleway"/>
                <a:cs typeface="Raleway"/>
                <a:sym typeface="Raleway"/>
              </a:rPr>
              <a:t>Thank you </a:t>
            </a:r>
            <a:endParaRPr b="1" sz="3000"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>
                <a:latin typeface="Raleway"/>
                <a:ea typeface="Raleway"/>
                <a:cs typeface="Raleway"/>
                <a:sym typeface="Raleway"/>
              </a:rPr>
              <a:t>We’d like to sincerely thank our project supervisor, Dr. Mohamed Taya, for their continuous support, guidance, and encouragement throughout this project. Your patience and dedication meant a lot to all three of us, and we’re truly grateful for everything you’ve done to help us succeed.</a:t>
            </a:r>
            <a:endParaRPr b="1" sz="14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b="1" sz="30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latin typeface="Raleway"/>
                <a:ea typeface="Raleway"/>
                <a:cs typeface="Raleway"/>
                <a:sym typeface="Raleway"/>
              </a:rPr>
              <a:t>Questions?</a:t>
            </a:r>
            <a:endParaRPr b="1" sz="30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DEE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/>
        </p:nvSpPr>
        <p:spPr>
          <a:xfrm>
            <a:off x="835825" y="1183475"/>
            <a:ext cx="15003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Outline</a:t>
            </a:r>
            <a:endParaRPr b="1" sz="22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4371975" y="1088225"/>
            <a:ext cx="21075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rgbClr val="595959"/>
                </a:solidFill>
                <a:latin typeface="Source Code Pro"/>
                <a:ea typeface="Source Code Pro"/>
                <a:cs typeface="Source Code Pro"/>
                <a:sym typeface="Source Code Pro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Problem</a:t>
            </a:r>
            <a:endParaRPr b="1" sz="1800" u="sng">
              <a:solidFill>
                <a:srgbClr val="595959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4425675" y="1778675"/>
            <a:ext cx="20001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rgbClr val="595959"/>
                </a:solidFill>
                <a:latin typeface="Source Code Pro"/>
                <a:ea typeface="Source Code Pro"/>
                <a:cs typeface="Source Code Pro"/>
                <a:sym typeface="Source Code Pro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Key Features</a:t>
            </a:r>
            <a:endParaRPr b="1" sz="1800" u="sng">
              <a:solidFill>
                <a:srgbClr val="595959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4425675" y="2387250"/>
            <a:ext cx="279810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rgbClr val="595959"/>
                </a:solidFill>
                <a:latin typeface="Source Code Pro"/>
                <a:ea typeface="Source Code Pro"/>
                <a:cs typeface="Source Code Pro"/>
                <a:sym typeface="Source Code Pro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Technology</a:t>
            </a:r>
            <a:endParaRPr b="1" sz="1800">
              <a:solidFill>
                <a:srgbClr val="595959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4425675" y="2977189"/>
            <a:ext cx="2214600" cy="5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rgbClr val="595959"/>
                </a:solidFill>
                <a:latin typeface="Source Code Pro"/>
                <a:ea typeface="Source Code Pro"/>
                <a:cs typeface="Source Code Pro"/>
                <a:sym typeface="Source Code Pro"/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Demo</a:t>
            </a:r>
            <a:endParaRPr b="1" sz="1800">
              <a:solidFill>
                <a:srgbClr val="595959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5" name="Google Shape;85;p15"/>
          <p:cNvSpPr txBox="1"/>
          <p:nvPr/>
        </p:nvSpPr>
        <p:spPr>
          <a:xfrm>
            <a:off x="4401825" y="3602875"/>
            <a:ext cx="22623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rgbClr val="595959"/>
                </a:solidFill>
                <a:latin typeface="Source Code Pro"/>
                <a:ea typeface="Source Code Pro"/>
                <a:cs typeface="Source Code Pro"/>
                <a:sym typeface="Source Code Pro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Future</a:t>
            </a:r>
            <a:r>
              <a:rPr b="1" lang="en" sz="1800" u="sng">
                <a:solidFill>
                  <a:srgbClr val="595959"/>
                </a:solidFill>
                <a:latin typeface="Source Code Pro"/>
                <a:ea typeface="Source Code Pro"/>
                <a:cs typeface="Source Code Pro"/>
                <a:sym typeface="Source Code Pro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Plans</a:t>
            </a:r>
            <a:endParaRPr b="1" sz="1800" u="sng">
              <a:solidFill>
                <a:srgbClr val="595959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ctrTitle"/>
          </p:nvPr>
        </p:nvSpPr>
        <p:spPr>
          <a:xfrm>
            <a:off x="411175" y="644300"/>
            <a:ext cx="8282400" cy="66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Road Ready?</a:t>
            </a:r>
            <a:endParaRPr/>
          </a:p>
        </p:txBody>
      </p:sp>
      <p:sp>
        <p:nvSpPr>
          <p:cNvPr id="91" name="Google Shape;91;p16"/>
          <p:cNvSpPr txBox="1"/>
          <p:nvPr/>
        </p:nvSpPr>
        <p:spPr>
          <a:xfrm>
            <a:off x="0" y="1516850"/>
            <a:ext cx="9144000" cy="33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/>
              <a:t>🧭 No Centralized Platform</a:t>
            </a:r>
            <a:endParaRPr b="1" sz="1500"/>
          </a:p>
          <a:p>
            <a:pPr indent="-298450" lvl="0" marL="1371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Students, instructors, and admins work across disconnected tools or processes.</a:t>
            </a:r>
            <a:br>
              <a:rPr lang="en" sz="1100"/>
            </a:br>
            <a:endParaRPr sz="1100"/>
          </a:p>
          <a:p>
            <a:pPr indent="-29845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Lack of communication between all parties involved in driver education.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/>
              <a:t>📘 Limited Practice for Theory Exams</a:t>
            </a:r>
            <a:endParaRPr b="1" sz="1300"/>
          </a:p>
          <a:p>
            <a:pPr indent="-298450" lvl="0" marL="1371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Learners often rely on outdated or informal sources to study driving theory.</a:t>
            </a:r>
            <a:br>
              <a:rPr lang="en" sz="1100"/>
            </a:br>
            <a:endParaRPr sz="1100"/>
          </a:p>
          <a:p>
            <a:pPr indent="-29845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No structured way to take mock exams or monitor progress.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/>
              <a:t>🚗 Lack of Access to Qualified Instructors</a:t>
            </a:r>
            <a:endParaRPr b="1" sz="1200"/>
          </a:p>
          <a:p>
            <a:pPr indent="-298450" lvl="0" marL="1371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Many learners struggle to find certified and experienced driving instructors.</a:t>
            </a:r>
            <a:br>
              <a:rPr lang="en" sz="1100"/>
            </a:br>
            <a:endParaRPr sz="1100"/>
          </a:p>
          <a:p>
            <a:pPr indent="-29845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There's no easy way to compare instructors based on ratings or location.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Road Ready solves this problem</a:t>
            </a:r>
            <a:endParaRPr/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311700" y="1468825"/>
            <a:ext cx="7467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✅ Easy Instructor Finding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🧠 Theory Exam Practice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📊 Progress Tracking 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138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</a:t>
            </a:r>
            <a:endParaRPr/>
          </a:p>
        </p:txBody>
      </p:sp>
      <p:sp>
        <p:nvSpPr>
          <p:cNvPr id="103" name="Google Shape;103;p18"/>
          <p:cNvSpPr txBox="1"/>
          <p:nvPr>
            <p:ph idx="2" type="body"/>
          </p:nvPr>
        </p:nvSpPr>
        <p:spPr>
          <a:xfrm>
            <a:off x="4743100" y="501875"/>
            <a:ext cx="4156800" cy="424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🔐 Secure, Role-Based Platform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Personalized dashboards for each user type (Student, Instructor, Admin).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🔍 Instructor Search 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Students can filter instructors by location and rating.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📝 Theory Test Practice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Access to a library of practice questions based on real driving exams.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Feedback and score tracking to measure improvement.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uses Road Ready?</a:t>
            </a:r>
            <a:endParaRPr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834025" y="1910075"/>
            <a:ext cx="6220500" cy="2950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CE138"/>
              </a:buClr>
              <a:buSzPts val="1700"/>
              <a:buFont typeface="Raleway"/>
              <a:buChar char="➔"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Student drivers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CE138"/>
              </a:buClr>
              <a:buSzPts val="1700"/>
              <a:buFont typeface="Raleway"/>
              <a:buChar char="➔"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Certified </a:t>
            </a: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i</a:t>
            </a: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nstructors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CE138"/>
              </a:buClr>
              <a:buSzPts val="1700"/>
              <a:buFont typeface="Raleway"/>
              <a:buChar char="➔"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Admins</a:t>
            </a: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(driving school owners)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477000" y="4458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Utilized Technologies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15" name="Google Shape;115;p20"/>
          <p:cNvSpPr txBox="1"/>
          <p:nvPr/>
        </p:nvSpPr>
        <p:spPr>
          <a:xfrm>
            <a:off x="239325" y="2596750"/>
            <a:ext cx="17454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Frontend (React.js)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6" name="Google Shape;116;p20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User experience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7" name="Google Shape;117;p20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HTML, CSS,JS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8" name="Google Shape;118;p20"/>
          <p:cNvSpPr txBox="1"/>
          <p:nvPr/>
        </p:nvSpPr>
        <p:spPr>
          <a:xfrm>
            <a:off x="758600" y="1344775"/>
            <a:ext cx="4521000" cy="27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➔"/>
            </a:pPr>
            <a:r>
              <a:rPr lang="en"/>
              <a:t>🌐 Frontend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CE138"/>
              </a:buClr>
              <a:buSzPts val="1400"/>
              <a:buChar char="◆"/>
            </a:pPr>
            <a:r>
              <a:rPr lang="en"/>
              <a:t>React JS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➔"/>
            </a:pPr>
            <a:r>
              <a:rPr lang="en"/>
              <a:t>⚙️</a:t>
            </a:r>
            <a:r>
              <a:rPr lang="en"/>
              <a:t>Backend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CE138"/>
              </a:buClr>
              <a:buSzPts val="1400"/>
              <a:buChar char="◆"/>
            </a:pPr>
            <a:r>
              <a:rPr lang="en"/>
              <a:t>Java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➔"/>
            </a:pPr>
            <a:r>
              <a:rPr lang="en"/>
              <a:t>☁️ </a:t>
            </a:r>
            <a:r>
              <a:rPr lang="en"/>
              <a:t>Database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CE138"/>
              </a:buClr>
              <a:buSzPts val="1400"/>
              <a:buChar char="◆"/>
            </a:pPr>
            <a:r>
              <a:rPr lang="en"/>
              <a:t>Firebase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1" title="Screen Recording 2025-05-04 191746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4188" y="1327375"/>
            <a:ext cx="6375625" cy="3240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24" name="Google Shape;124;p21"/>
          <p:cNvSpPr txBox="1"/>
          <p:nvPr/>
        </p:nvSpPr>
        <p:spPr>
          <a:xfrm>
            <a:off x="171775" y="430150"/>
            <a:ext cx="3088200" cy="7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595959"/>
                </a:solidFill>
                <a:latin typeface="Oswald"/>
                <a:ea typeface="Oswald"/>
                <a:cs typeface="Oswald"/>
                <a:sym typeface="Oswald"/>
              </a:rPr>
              <a:t>Site Demo</a:t>
            </a:r>
            <a:endParaRPr sz="3400">
              <a:solidFill>
                <a:srgbClr val="59595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vs. </a:t>
            </a:r>
            <a:r>
              <a:rPr lang="en"/>
              <a:t>Future Plans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CE138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